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68" r:id="rId2"/>
    <p:sldId id="288" r:id="rId3"/>
    <p:sldId id="269" r:id="rId4"/>
    <p:sldId id="287" r:id="rId5"/>
    <p:sldId id="290" r:id="rId6"/>
    <p:sldId id="292" r:id="rId7"/>
    <p:sldId id="293" r:id="rId8"/>
    <p:sldId id="298" r:id="rId9"/>
    <p:sldId id="271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300" r:id="rId18"/>
    <p:sldId id="301" r:id="rId19"/>
    <p:sldId id="259" r:id="rId20"/>
    <p:sldId id="304" r:id="rId21"/>
    <p:sldId id="299" r:id="rId22"/>
    <p:sldId id="282" r:id="rId23"/>
    <p:sldId id="284" r:id="rId24"/>
    <p:sldId id="285" r:id="rId25"/>
    <p:sldId id="305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0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1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6976892404799887E-2"/>
          <c:y val="1.8442221807438111E-2"/>
          <c:w val="0.93456421107021448"/>
          <c:h val="0.806165465562530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3"/>
                <c:pt idx="0">
                  <c:v>Май 2015</c:v>
                </c:pt>
                <c:pt idx="1">
                  <c:v>Май 2016</c:v>
                </c:pt>
                <c:pt idx="2">
                  <c:v>Май 2017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0.25</c:v>
                </c:pt>
                <c:pt idx="2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E5-4B1B-B6D0-9CA7045884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3"/>
                <c:pt idx="0">
                  <c:v>Май 2015</c:v>
                </c:pt>
                <c:pt idx="1">
                  <c:v>Май 2016</c:v>
                </c:pt>
                <c:pt idx="2">
                  <c:v>Май 2017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0.36000000000000032</c:v>
                </c:pt>
                <c:pt idx="1">
                  <c:v>0.4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E5-4B1B-B6D0-9CA7045884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3"/>
                <c:pt idx="0">
                  <c:v>Май 2015</c:v>
                </c:pt>
                <c:pt idx="1">
                  <c:v>Май 2016</c:v>
                </c:pt>
                <c:pt idx="2">
                  <c:v>Май 2017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0.35000000000000031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E5-4B1B-B6D0-9CA7045884E9}"/>
            </c:ext>
          </c:extLst>
        </c:ser>
        <c:gapWidth val="100"/>
        <c:overlap val="-24"/>
        <c:axId val="86400000"/>
        <c:axId val="86438656"/>
      </c:barChart>
      <c:catAx>
        <c:axId val="8640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38656"/>
        <c:crosses val="autoZero"/>
        <c:auto val="1"/>
        <c:lblAlgn val="ctr"/>
        <c:lblOffset val="100"/>
      </c:catAx>
      <c:valAx>
        <c:axId val="86438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4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/>
      <dgm:spPr/>
      <dgm:t>
        <a:bodyPr rtlCol="0"/>
        <a:lstStyle/>
        <a:p>
          <a:pPr rtl="0"/>
          <a:r>
            <a:rPr lang="ru-RU" noProof="0" dirty="0" smtClean="0"/>
            <a:t>Компоненты экологического воспитания</a:t>
          </a:r>
          <a:endParaRPr lang="ru-RU" noProof="0" dirty="0"/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 custT="1"/>
      <dgm:spPr/>
      <dgm:t>
        <a:bodyPr rtlCol="0"/>
        <a:lstStyle/>
        <a:p>
          <a:pPr rtl="0"/>
          <a:r>
            <a:rPr lang="ru-RU" sz="2200" noProof="0" dirty="0" smtClean="0"/>
            <a:t>Нормативный</a:t>
          </a:r>
          <a:endParaRPr lang="ru-RU" sz="2200" noProof="0" dirty="0"/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B626C495-F3A7-4ADE-A0FE-4E7983E98359}">
      <dgm:prSet phldrT="[Text]" custT="1"/>
      <dgm:spPr/>
      <dgm:t>
        <a:bodyPr rtlCol="0"/>
        <a:lstStyle/>
        <a:p>
          <a:pPr rtl="0"/>
          <a:r>
            <a:rPr lang="ru-RU" sz="2200" noProof="0" dirty="0" smtClean="0"/>
            <a:t>Деятельностный</a:t>
          </a:r>
          <a:endParaRPr lang="ru-RU" sz="2200" noProof="0" dirty="0"/>
        </a:p>
      </dgm:t>
    </dgm:pt>
    <dgm:pt modelId="{6F2AC2C2-8163-4C6A-99C5-72A6C2B2A33F}" type="par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91A8EA40-4823-4FE8-82D6-C24B81F0FC1F}" type="sib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 custT="1"/>
      <dgm:spPr/>
      <dgm:t>
        <a:bodyPr rtlCol="0"/>
        <a:lstStyle/>
        <a:p>
          <a:pPr rtl="0"/>
          <a:r>
            <a:rPr lang="ru-RU" sz="2200" noProof="0" dirty="0" smtClean="0"/>
            <a:t>Ценностный</a:t>
          </a:r>
          <a:endParaRPr lang="ru-RU" sz="2200" noProof="0" dirty="0"/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 custT="1"/>
      <dgm:spPr/>
      <dgm:t>
        <a:bodyPr rtlCol="0"/>
        <a:lstStyle/>
        <a:p>
          <a:pPr rtl="0"/>
          <a:r>
            <a:rPr lang="ru-RU" sz="2200" noProof="0" dirty="0" smtClean="0"/>
            <a:t>Познавательный</a:t>
          </a:r>
          <a:endParaRPr lang="ru-RU" sz="2200" noProof="0" dirty="0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 custScaleX="231342" custScaleY="163248"/>
      <dgm:spPr/>
      <dgm:t>
        <a:bodyPr/>
        <a:lstStyle/>
        <a:p>
          <a:endParaRPr lang="ru-RU"/>
        </a:p>
      </dgm:t>
    </dgm:pt>
    <dgm:pt modelId="{E7BFA9EE-B858-4016-80BA-575963560F75}" type="pres">
      <dgm:prSet presAssocID="{2356E178-4180-471B-A95D-2442FCF758CB}" presName="node" presStyleLbl="vennNode1" presStyleIdx="1" presStyleCnt="5" custScaleX="260994" custScaleY="152032" custRadScaleRad="109600" custRadScaleInc="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5F1BD-E04A-41BF-B64D-B06E6D0468D8}" type="pres">
      <dgm:prSet presAssocID="{D6369594-53CA-4743-BFF7-C2D904DA742C}" presName="node" presStyleLbl="vennNode1" presStyleIdx="2" presStyleCnt="5" custScaleX="281776" custScaleY="172288" custRadScaleRad="175318" custRadScaleInc="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6AE36-1AA5-4143-A95B-3979139E867E}" type="pres">
      <dgm:prSet presAssocID="{B626C495-F3A7-4ADE-A0FE-4E7983E98359}" presName="node" presStyleLbl="vennNode1" presStyleIdx="3" presStyleCnt="5" custScaleX="292759" custScaleY="171085" custRadScaleRad="110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EE663-04E6-49D6-A3C7-F8FB5F8BE33B}" type="pres">
      <dgm:prSet presAssocID="{BC2DF43D-A878-4B6A-B15F-7FFBED6EC842}" presName="node" presStyleLbl="vennNode1" presStyleIdx="4" presStyleCnt="5" custScaleX="277937" custScaleY="193520" custRadScaleRad="171196" custRadScaleInc="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69C12-A69E-4349-A3B1-07FA90B9531C}" type="presOf" srcId="{2356E178-4180-471B-A95D-2442FCF758CB}" destId="{E7BFA9EE-B858-4016-80BA-575963560F75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438BFFB3-A3D3-4E6F-AB12-F6C43DFFE8D0}" type="presOf" srcId="{B626C495-F3A7-4ADE-A0FE-4E7983E98359}" destId="{BCC6AE36-1AA5-4143-A95B-3979139E867E}" srcOrd="0" destOrd="0" presId="urn:microsoft.com/office/officeart/2005/8/layout/radial3"/>
    <dgm:cxn modelId="{9FAE1CCB-4857-453E-B15D-7B7AF78A954B}" type="presOf" srcId="{D6369594-53CA-4743-BFF7-C2D904DA742C}" destId="{3255F1BD-E04A-41BF-B64D-B06E6D0468D8}" srcOrd="0" destOrd="0" presId="urn:microsoft.com/office/officeart/2005/8/layout/radial3"/>
    <dgm:cxn modelId="{E6856196-196F-4E82-811A-B974531C3086}" type="presOf" srcId="{BC2DF43D-A878-4B6A-B15F-7FFBED6EC842}" destId="{E0DEE663-04E6-49D6-A3C7-F8FB5F8BE33B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18B069F5-B707-441A-A99A-57D5DB6CE109}" type="presOf" srcId="{62584336-D0B1-4B0E-BA5C-55B2CED1D394}" destId="{175F1DAC-7B7E-4D09-8DB8-99368C0C72D4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9A30A861-D14D-48DA-845D-0415690EEBD6}" type="presOf" srcId="{E1F87E0E-FF3E-47D3-BFF3-1936BDC1B9A7}" destId="{D4E6F5B5-CA2C-475F-A4B6-5AB59CD1A7CA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0FBC1B7A-8244-4242-A5F7-7203D5BF1BB8}" type="presParOf" srcId="{175F1DAC-7B7E-4D09-8DB8-99368C0C72D4}" destId="{1C01A5B2-67EA-4686-B86C-CBFC598D5477}" srcOrd="0" destOrd="0" presId="urn:microsoft.com/office/officeart/2005/8/layout/radial3"/>
    <dgm:cxn modelId="{D00E784B-FA1B-4DAD-93DC-9B63865FC3DD}" type="presParOf" srcId="{1C01A5B2-67EA-4686-B86C-CBFC598D5477}" destId="{D4E6F5B5-CA2C-475F-A4B6-5AB59CD1A7CA}" srcOrd="0" destOrd="0" presId="urn:microsoft.com/office/officeart/2005/8/layout/radial3"/>
    <dgm:cxn modelId="{BF8D813B-82C5-42FC-8342-5ADABEF50437}" type="presParOf" srcId="{1C01A5B2-67EA-4686-B86C-CBFC598D5477}" destId="{E7BFA9EE-B858-4016-80BA-575963560F75}" srcOrd="1" destOrd="0" presId="urn:microsoft.com/office/officeart/2005/8/layout/radial3"/>
    <dgm:cxn modelId="{05A6A3B7-ACDB-4D62-856B-2CF646216AD8}" type="presParOf" srcId="{1C01A5B2-67EA-4686-B86C-CBFC598D5477}" destId="{3255F1BD-E04A-41BF-B64D-B06E6D0468D8}" srcOrd="2" destOrd="0" presId="urn:microsoft.com/office/officeart/2005/8/layout/radial3"/>
    <dgm:cxn modelId="{79C4BF08-5375-44A6-AA83-37BBF0F1CEFE}" type="presParOf" srcId="{1C01A5B2-67EA-4686-B86C-CBFC598D5477}" destId="{BCC6AE36-1AA5-4143-A95B-3979139E867E}" srcOrd="3" destOrd="0" presId="urn:microsoft.com/office/officeart/2005/8/layout/radial3"/>
    <dgm:cxn modelId="{128D42B3-1745-4294-BBA1-91D075618955}" type="presParOf" srcId="{1C01A5B2-67EA-4686-B86C-CBFC598D5477}" destId="{E0DEE663-04E6-49D6-A3C7-F8FB5F8BE33B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13.05.2017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87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0519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4840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455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5/13/2017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7E829B01-D91F-4418-A7A8-E692214653FD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pPr rtl="0"/>
            <a:fld id="{E013FBEF-9622-4E6F-91AD-1A84854E32E7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86B30942-AF54-4C43-B596-0C50C99B8721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5/13/2017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166EC540-81EE-43C0-909D-5BD43B41EC30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B85BAC24-0F4C-4972-B608-4468E9B3B8B9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3B12DAB0-1689-47C6-B468-472EFBE3E427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fld id="{BE416D4A-7D3C-4EDC-9E62-93A6D001134D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BC00B32A-A506-4EC1-9ACB-B65F7A3BE5FC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5/13/2017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166EC540-81EE-43C0-909D-5BD43B41EC30}" type="datetime1">
              <a:rPr lang="ru-RU" smtClean="0"/>
              <a:pPr rtl="0"/>
              <a:t>13.05.2017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377952"/>
            <a:ext cx="8686800" cy="1464906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2"/>
                </a:solidFill>
              </a:rPr>
              <a:t>МБДОУ «Танзыбейский детский сад»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2" descr="image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845" y="1309830"/>
            <a:ext cx="2705012" cy="39585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31792" y="2517648"/>
            <a:ext cx="7760208" cy="1749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2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Казимухаметова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Татьяна Алексеевна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848" y="6144768"/>
            <a:ext cx="366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Ермаковское,2017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к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6343" y="2329276"/>
            <a:ext cx="5181600" cy="3977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0323" y="206154"/>
            <a:ext cx="4770474" cy="3577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Наталья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0621" y="3091543"/>
            <a:ext cx="4629150" cy="3766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2513"/>
            <a:ext cx="7199086" cy="137885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занятий, мастер классов, мероприятий на муниципальном уровне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963" y="0"/>
            <a:ext cx="10058400" cy="1188720"/>
          </a:xfrm>
        </p:spPr>
        <p:txBody>
          <a:bodyPr/>
          <a:lstStyle/>
          <a:p>
            <a:pPr algn="ctr"/>
            <a:r>
              <a:rPr lang="ru-RU" dirty="0" smtClean="0"/>
              <a:t>Участие в смотре творческого конкурса «Ергаки»</a:t>
            </a:r>
            <a:endParaRPr lang="ru-RU" dirty="0"/>
          </a:p>
        </p:txBody>
      </p:sp>
      <p:pic>
        <p:nvPicPr>
          <p:cNvPr id="1026" name="Picture 2" descr="C:\Users\Наталья\Desktop\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05492"/>
            <a:ext cx="7264400" cy="515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C:\Users\Найля\Desktop\IMG_20170430_2125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17811" y="2179674"/>
            <a:ext cx="3261538" cy="434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065" y="-265496"/>
            <a:ext cx="10058400" cy="1188720"/>
          </a:xfrm>
        </p:spPr>
        <p:txBody>
          <a:bodyPr/>
          <a:lstStyle/>
          <a:p>
            <a:pPr algn="ctr"/>
            <a:r>
              <a:rPr lang="ru-RU" dirty="0" smtClean="0"/>
              <a:t>Кружок «В гостях у сказки»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643" y="1248229"/>
            <a:ext cx="29849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1267" y="1230508"/>
            <a:ext cx="3078125" cy="513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Наталья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714" y="1416504"/>
            <a:ext cx="3333523" cy="4723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4028" y="352360"/>
            <a:ext cx="5157972" cy="309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628" y="3361661"/>
            <a:ext cx="4661785" cy="349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2744" y="3355458"/>
            <a:ext cx="4670056" cy="350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C:\Users\Найля\Desktop\мама\P11003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67454"/>
            <a:ext cx="4004930" cy="275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86" y="-424986"/>
            <a:ext cx="7649029" cy="1963499"/>
          </a:xfrm>
        </p:spPr>
        <p:txBody>
          <a:bodyPr/>
          <a:lstStyle/>
          <a:p>
            <a:pPr algn="ctr"/>
            <a:r>
              <a:rPr lang="ru-RU" dirty="0" smtClean="0"/>
              <a:t>Эколого-оздоровительные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               </a:t>
            </a:r>
            <a:r>
              <a:rPr lang="ru-RU" dirty="0" smtClean="0"/>
              <a:t>походы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4848"/>
            <a:ext cx="11965172" cy="322284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</a:t>
            </a:r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мероприятия</a:t>
            </a:r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  <a:b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викторины </a:t>
            </a:r>
            <a:b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занятия</a:t>
            </a:r>
            <a:endParaRPr lang="ru-RU" sz="4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09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11386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81829"/>
            <a:ext cx="4412511" cy="347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8" descr="C:\Users\Найля\Desktop\мама\Воспит.гда\Фотографии\жанровое (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6856" y="290286"/>
            <a:ext cx="4156823" cy="3088670"/>
          </a:xfrm>
          <a:prstGeom prst="rect">
            <a:avLst/>
          </a:prstGeom>
          <a:noFill/>
        </p:spPr>
      </p:pic>
      <p:pic>
        <p:nvPicPr>
          <p:cNvPr id="27" name="Picture 5" descr="https://pp.userapi.com/c636926/v636926100/69787/AnDpLAvj_L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47051" y="238960"/>
            <a:ext cx="3444949" cy="6111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-594361"/>
            <a:ext cx="10755761" cy="3105331"/>
          </a:xfrm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Совместная работа</a:t>
            </a:r>
            <a:b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родителей и детей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1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4801" y="209444"/>
            <a:ext cx="4397827" cy="30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s://pp.userapi.com/c836138/v836138100/2fb88/eNG6O-2S4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50918" y="232229"/>
            <a:ext cx="2841082" cy="3831770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3450" y="3427228"/>
            <a:ext cx="4574363" cy="343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20170510_1622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2639" y="3373659"/>
            <a:ext cx="3215590" cy="3484342"/>
          </a:xfrm>
          <a:prstGeom prst="rect">
            <a:avLst/>
          </a:prstGeom>
        </p:spPr>
      </p:pic>
      <p:pic>
        <p:nvPicPr>
          <p:cNvPr id="9" name="Рисунок 8" descr="IMG_20170510_1625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32979" y="3438167"/>
            <a:ext cx="3195021" cy="3419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p.userapi.com/c836138/v836138100/2fb6a/8hJHPtiBKs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0206" y="2278743"/>
            <a:ext cx="3111794" cy="4579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79332"/>
            <a:ext cx="2687201" cy="4478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140" name="Picture 12" descr="C:\Users\Найля\Desktop\P10907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9093" y="2656368"/>
            <a:ext cx="5195776" cy="389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231" y="188685"/>
            <a:ext cx="10058400" cy="21045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Преемственность детского сада с культурно-образовательными учреждениями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990"/>
            <a:ext cx="2307771" cy="307104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ззззззззззззз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036" y="209098"/>
            <a:ext cx="2660422" cy="2998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714" y="-1"/>
            <a:ext cx="6807200" cy="24529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Создание </a:t>
            </a:r>
            <a:r>
              <a:rPr lang="ru-RU" dirty="0" smtClean="0"/>
              <a:t>предметно-развивающей среды</a:t>
            </a:r>
            <a:endParaRPr lang="ru-RU" dirty="0"/>
          </a:p>
        </p:txBody>
      </p:sp>
      <p:pic>
        <p:nvPicPr>
          <p:cNvPr id="1028" name="Picture 4" descr="C:\Users\Наталья\Desktop\зззллт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4072618" y="3018970"/>
            <a:ext cx="3219450" cy="3839029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уу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0208" y="2844800"/>
            <a:ext cx="3086100" cy="40132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3829" y="2946400"/>
            <a:ext cx="312310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и озеленение участка</a:t>
            </a:r>
            <a:endParaRPr lang="ru-RU" dirty="0"/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041878" y="1713481"/>
            <a:ext cx="3190875" cy="355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510_1642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615136"/>
            <a:ext cx="3102197" cy="446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510_1647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65535" y="-232229"/>
            <a:ext cx="3526465" cy="424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s://pp.userapi.com/c636926/v636926100/69773/Qp19ELrm0d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6845" y="3258456"/>
            <a:ext cx="3399726" cy="359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6755616"/>
              </p:ext>
            </p:extLst>
          </p:nvPr>
        </p:nvGraphicFramePr>
        <p:xfrm>
          <a:off x="1470837" y="1451344"/>
          <a:ext cx="10288772" cy="540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35" y="744598"/>
            <a:ext cx="11756065" cy="1998602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 smtClean="0"/>
              <a:t>Создание благоприятных условий и внедрение экологических занятий, игр, экспериментальной деятельности, оздоровительно-экологических экскурсий и т.д. у детей дошкольного возраста имели свою эффективность. О чем показывают результаты диагностики в конце каждого года.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3581" y="0"/>
            <a:ext cx="8686800" cy="108517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Педагогическое кредо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7772" y="1486028"/>
            <a:ext cx="7344228" cy="4742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«Найти в ребенке изюминку, зернышко творца, которое нужно взрастить, оберегать и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постоянно развивать.»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Наталья\Desktop\i.-27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56" y="1327067"/>
            <a:ext cx="4633459" cy="5054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Наличие авторских программ и методических разработок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Методическая разработка «Экологическое воспитание и развитие дошкольников»</a:t>
            </a:r>
          </a:p>
          <a:p>
            <a:r>
              <a:rPr lang="ru-RU" dirty="0" smtClean="0"/>
              <a:t>Проект «Лук от семи недуг» </a:t>
            </a:r>
          </a:p>
          <a:p>
            <a:r>
              <a:rPr lang="ru-RU" dirty="0" smtClean="0"/>
              <a:t>Адаптированная образовательная программа                                                                    для детей с ОВЗ на 2016-2017 годы</a:t>
            </a:r>
          </a:p>
          <a:p>
            <a:r>
              <a:rPr lang="ru-RU" dirty="0" smtClean="0"/>
              <a:t>Программа театральной деятельности на 2016-2017 годы</a:t>
            </a:r>
          </a:p>
          <a:p>
            <a:r>
              <a:rPr lang="ru-RU" dirty="0" smtClean="0"/>
              <a:t>Проект «Сеньор помидор»</a:t>
            </a:r>
          </a:p>
          <a:p>
            <a:r>
              <a:rPr lang="ru-RU" dirty="0" smtClean="0"/>
              <a:t>Проект «</a:t>
            </a:r>
            <a:r>
              <a:rPr lang="ru-RU" smtClean="0"/>
              <a:t>Пушистые комочки»</a:t>
            </a:r>
            <a:endParaRPr lang="ru-RU" dirty="0" smtClean="0"/>
          </a:p>
          <a:p>
            <a:pPr rtl="0"/>
            <a:endParaRPr lang="ru-RU" dirty="0" smtClean="0"/>
          </a:p>
          <a:p>
            <a:pPr rt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02" y="1382549"/>
            <a:ext cx="4132521" cy="126495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Результат  проектно – исследовательской или опытно-эксперементальной деятельности</a:t>
            </a:r>
            <a:endParaRPr lang="ru-RU" sz="2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7333" y="2647508"/>
            <a:ext cx="2464096" cy="328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9464576" y="4130576"/>
            <a:ext cx="2329799" cy="312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462670" y="180754"/>
            <a:ext cx="5054010" cy="822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Мои достижения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Наталья\Desktop\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14056"/>
            <a:ext cx="2558034" cy="3243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6699" y="3654057"/>
            <a:ext cx="2402957" cy="320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Наталья\Desktop\шшшш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536" y="2186896"/>
            <a:ext cx="3467100" cy="26003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13181" y="1393185"/>
            <a:ext cx="4713767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Выступление на научно – практических конференциях, муниципальный уровень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Наталья\Desktop\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0224" y="4495800"/>
            <a:ext cx="3133725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:\Users\Найля\Desktop\Новая папка\IMG_20170501_0945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9168" y="0"/>
            <a:ext cx="3002368" cy="4003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860" y="0"/>
            <a:ext cx="10058400" cy="561717"/>
          </a:xfrm>
        </p:spPr>
        <p:txBody>
          <a:bodyPr>
            <a:noAutofit/>
          </a:bodyPr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C:\Users\Найля\Desktop\Новая папка\IMG_20170501_0943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715" y="3398874"/>
            <a:ext cx="2594344" cy="3459126"/>
          </a:xfrm>
          <a:prstGeom prst="rect">
            <a:avLst/>
          </a:prstGeom>
          <a:noFill/>
        </p:spPr>
      </p:pic>
      <p:pic>
        <p:nvPicPr>
          <p:cNvPr id="8" name="Picture 2" descr="C:\Users\Найля\Desktop\Новая папка\IMG_20170501_0943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2639532" cy="3519376"/>
          </a:xfrm>
          <a:prstGeom prst="rect">
            <a:avLst/>
          </a:prstGeom>
          <a:noFill/>
        </p:spPr>
      </p:pic>
      <p:pic>
        <p:nvPicPr>
          <p:cNvPr id="11" name="Picture 4" descr="C:\Users\Найля\Desktop\Новая папка\IMG_20170501_094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7884" y="0"/>
            <a:ext cx="3098504" cy="4131338"/>
          </a:xfrm>
          <a:prstGeom prst="rect">
            <a:avLst/>
          </a:prstGeom>
          <a:noFill/>
        </p:spPr>
      </p:pic>
      <p:pic>
        <p:nvPicPr>
          <p:cNvPr id="10" name="Picture 3" descr="C:\Users\Найля\Desktop\Новая папка\IMG_20170501_0944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07998" y="3557181"/>
            <a:ext cx="2886404" cy="3300819"/>
          </a:xfrm>
          <a:prstGeom prst="rect">
            <a:avLst/>
          </a:prstGeom>
          <a:noFill/>
        </p:spPr>
      </p:pic>
      <p:pic>
        <p:nvPicPr>
          <p:cNvPr id="9" name="Picture 2" descr="C:\Users\Найля\Desktop\Новая папка\IMG_20170501_0943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29223" y="-1"/>
            <a:ext cx="2624470" cy="3850460"/>
          </a:xfrm>
          <a:prstGeom prst="rect">
            <a:avLst/>
          </a:prstGeom>
          <a:noFill/>
        </p:spPr>
      </p:pic>
      <p:pic>
        <p:nvPicPr>
          <p:cNvPr id="13" name="Picture 7" descr="C:\Users\Найля\Desktop\Новая папка\IMG_20170501_0945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019" y="3848985"/>
            <a:ext cx="2784210" cy="3009015"/>
          </a:xfrm>
          <a:prstGeom prst="rect">
            <a:avLst/>
          </a:prstGeom>
          <a:noFill/>
        </p:spPr>
      </p:pic>
      <p:pic>
        <p:nvPicPr>
          <p:cNvPr id="12" name="Picture 6" descr="C:\Users\Найля\Desktop\Новая папка\IMG_20170501_09445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84343" y="3838353"/>
            <a:ext cx="2801257" cy="3019647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хзхлдь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24975" y="0"/>
            <a:ext cx="2867025" cy="3924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Найля\Desktop\Новая папка\IMG_20170501_0946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1" y="0"/>
            <a:ext cx="3526970" cy="3929321"/>
          </a:xfrm>
          <a:prstGeom prst="rect">
            <a:avLst/>
          </a:prstGeom>
          <a:noFill/>
        </p:spPr>
      </p:pic>
      <p:pic>
        <p:nvPicPr>
          <p:cNvPr id="50180" name="Picture 4" descr="C:\Users\Найля\Desktop\Новая папка\IMG_20170501_0946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2307265"/>
            <a:ext cx="3976915" cy="4550735"/>
          </a:xfrm>
          <a:prstGeom prst="rect">
            <a:avLst/>
          </a:prstGeom>
          <a:noFill/>
        </p:spPr>
      </p:pic>
      <p:pic>
        <p:nvPicPr>
          <p:cNvPr id="14" name="Picture 11" descr="C:\Users\Найля\Desktop\Новая папка\IMG_20170501_0946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64716" y="0"/>
            <a:ext cx="3180655" cy="3636335"/>
          </a:xfrm>
          <a:prstGeom prst="rect">
            <a:avLst/>
          </a:prstGeom>
          <a:noFill/>
        </p:spPr>
      </p:pic>
      <p:pic>
        <p:nvPicPr>
          <p:cNvPr id="16" name="Picture 13" descr="C:\Users\Найля\Desktop\Новая папка\IMG_20170501_0945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991429" cy="3279258"/>
          </a:xfrm>
          <a:prstGeom prst="rect">
            <a:avLst/>
          </a:prstGeom>
          <a:noFill/>
        </p:spPr>
      </p:pic>
      <p:pic>
        <p:nvPicPr>
          <p:cNvPr id="17" name="Picture 15" descr="C:\Users\Найля\Desktop\Новая папка\IMG_20170501_0945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5593" y="3056860"/>
            <a:ext cx="3317950" cy="3801140"/>
          </a:xfrm>
          <a:prstGeom prst="rect">
            <a:avLst/>
          </a:prstGeom>
          <a:noFill/>
        </p:spPr>
      </p:pic>
      <p:pic>
        <p:nvPicPr>
          <p:cNvPr id="18" name="Picture 16" descr="C:\Users\Найля\Desktop\Новая папка\IMG_20170501_0945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82857" y="3033486"/>
            <a:ext cx="3517267" cy="38245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25" y="170120"/>
            <a:ext cx="6928884" cy="7212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Достижения воспитанников</a:t>
            </a:r>
            <a:endParaRPr lang="ru-RU" dirty="0"/>
          </a:p>
        </p:txBody>
      </p:sp>
      <p:pic>
        <p:nvPicPr>
          <p:cNvPr id="6" name="Рисунок 5" descr="IMG_20170510_2156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785" y="2504047"/>
            <a:ext cx="3510414" cy="4122738"/>
          </a:xfrm>
          <a:prstGeom prst="rect">
            <a:avLst/>
          </a:prstGeom>
        </p:spPr>
      </p:pic>
      <p:pic>
        <p:nvPicPr>
          <p:cNvPr id="8" name="Рисунок 7" descr="IMG_20170510_2156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2583" y="1382758"/>
            <a:ext cx="4637988" cy="4785813"/>
          </a:xfrm>
          <a:prstGeom prst="rect">
            <a:avLst/>
          </a:prstGeom>
        </p:spPr>
      </p:pic>
      <p:pic>
        <p:nvPicPr>
          <p:cNvPr id="2050" name="Picture 2" descr="C:\Users\Наталья\Desktop\хщрт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7774" y="854982"/>
            <a:ext cx="4554226" cy="32380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344" y="2967335"/>
            <a:ext cx="10952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 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0521" y="223284"/>
            <a:ext cx="8821479" cy="24827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Образование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высшее педагогическое, КГПУ им. В.П. Астафьева по направлению «Педагогика»</a:t>
            </a:r>
          </a:p>
          <a:p>
            <a:pPr>
              <a:lnSpc>
                <a:spcPct val="120000"/>
              </a:lnSpc>
            </a:pPr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Специализация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«Управление дошкольным образованием»</a:t>
            </a:r>
          </a:p>
          <a:p>
            <a:pPr>
              <a:lnSpc>
                <a:spcPct val="120000"/>
              </a:lnSpc>
            </a:pPr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Стаж педагогической работы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9 лет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://static-web-0.kspu.ru/web/images/2016/10/10/4a9cee8067ef9d07ce4fc8bf933526be/dscf8196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362449"/>
            <a:ext cx="6096000" cy="2495551"/>
          </a:xfrm>
          <a:prstGeom prst="rect">
            <a:avLst/>
          </a:prstGeom>
          <a:noFill/>
        </p:spPr>
      </p:pic>
      <p:pic>
        <p:nvPicPr>
          <p:cNvPr id="11270" name="Picture 6" descr="https://esstu.ru/uportal_old/news/showImg.htm?newsId=38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696" y="1381770"/>
            <a:ext cx="2109159" cy="3087450"/>
          </a:xfrm>
          <a:prstGeom prst="rect">
            <a:avLst/>
          </a:prstGeom>
          <a:noFill/>
        </p:spPr>
      </p:pic>
      <p:pic>
        <p:nvPicPr>
          <p:cNvPr id="7" name="Picture 3" descr="C:\Users\Найля\Desktop\IMG_20170501_103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3032" y="3355458"/>
            <a:ext cx="4670056" cy="35025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йля\Desktop\Новая папка\IMG_20170501_104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385" y="1223627"/>
            <a:ext cx="5624624" cy="40802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726" y="0"/>
            <a:ext cx="10529777" cy="80873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Курсы повышения квалификации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йля\Desktop\Новая папка\IMG_20170501_104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8008" y="1222744"/>
            <a:ext cx="5613992" cy="4210494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шщол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9359" y="3657600"/>
            <a:ext cx="4772025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22114" y="350364"/>
            <a:ext cx="10287029" cy="2861173"/>
          </a:xfrm>
        </p:spPr>
        <p:txBody>
          <a:bodyPr>
            <a:normAutofit/>
          </a:bodyPr>
          <a:lstStyle/>
          <a:p>
            <a:pPr algn="ctr"/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Экологическое</a:t>
            </a:r>
            <a:b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воспитание </a:t>
            </a:r>
            <a:b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дошкольников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728" y="285728"/>
            <a:ext cx="8746979" cy="1752600"/>
          </a:xfrm>
        </p:spPr>
        <p:txBody>
          <a:bodyPr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1989" y="4143380"/>
            <a:ext cx="7620011" cy="1752600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1105" y="0"/>
            <a:ext cx="6858002" cy="104021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0493" y="3902149"/>
            <a:ext cx="7662531" cy="32854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и образование детей –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сейчас.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8910" y="3981892"/>
            <a:ext cx="6858002" cy="136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61238" y="1052624"/>
            <a:ext cx="6996222" cy="213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щедро делиться с нами своими дарами, но ждет и к себе бережного отношения и заботы.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забывайте слова Антуана де Сент-Экзюпери: «Мы все… на одной и той же планете – мы все экипаж одного корабля.»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Цель:</a:t>
            </a:r>
            <a:endParaRPr lang="ru-RU" sz="7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8377" y="2029046"/>
            <a:ext cx="10058400" cy="4229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с первых лет жизни гуманной, социально-активной творческой личности, способной понимать и любить окружающий мир, природу и бережно относиться к ней.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descr="Радиальная диаграмма Венна с четырьмя группами вокруг одного заголовка группы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35665485"/>
              </p:ext>
            </p:extLst>
          </p:nvPr>
        </p:nvGraphicFramePr>
        <p:xfrm>
          <a:off x="446567" y="478465"/>
          <a:ext cx="11745433" cy="569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131782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084" y="308663"/>
            <a:ext cx="10058400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проектно – исследовательской или опытно-эксперементальной деятельности</a:t>
            </a:r>
            <a:endParaRPr lang="ru-RU" dirty="0"/>
          </a:p>
        </p:txBody>
      </p:sp>
      <p:pic>
        <p:nvPicPr>
          <p:cNvPr id="12" name="Picture 2" descr="C:\Users\Admin\Desktop\хома\SAM_3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38718">
            <a:off x="286580" y="1699526"/>
            <a:ext cx="3382209" cy="451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Найля\Desktop\Новая папка\IMG_20170419_121126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9495">
            <a:off x="8183742" y="1405197"/>
            <a:ext cx="3201770" cy="4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7" y="3638757"/>
            <a:ext cx="487796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1456</TotalTime>
  <Words>341</Words>
  <Application>Microsoft Office PowerPoint</Application>
  <PresentationFormat>Произвольный</PresentationFormat>
  <Paragraphs>49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МБДОУ «Танзыбейский детский сад»</vt:lpstr>
      <vt:lpstr>Педагогическое кредо</vt:lpstr>
      <vt:lpstr>Слайд 3</vt:lpstr>
      <vt:lpstr>Курсы повышения квалификации</vt:lpstr>
      <vt:lpstr>Экологическое  воспитание  дошкольников</vt:lpstr>
      <vt:lpstr>Актуальность</vt:lpstr>
      <vt:lpstr>Цель:</vt:lpstr>
      <vt:lpstr>Слайд 8</vt:lpstr>
      <vt:lpstr>Участие в проектно – исследовательской или опытно-эксперементальной деятельности</vt:lpstr>
      <vt:lpstr>Проведение занятий, мастер классов, мероприятий на муниципальном уровне</vt:lpstr>
      <vt:lpstr>Участие в смотре творческого конкурса «Ергаки»</vt:lpstr>
      <vt:lpstr>Кружок «В гостях у сказки»</vt:lpstr>
      <vt:lpstr>Эколого-оздоровительные                        походы</vt:lpstr>
      <vt:lpstr>Наши  мероприятия,  викторины  и занятия</vt:lpstr>
      <vt:lpstr>Совместная работа  родителей и детей</vt:lpstr>
      <vt:lpstr>Преемственность детского сада с культурно-образовательными учреждениями</vt:lpstr>
      <vt:lpstr>             Создание предметно-развивающей среды</vt:lpstr>
      <vt:lpstr>Труд и озеленение участка</vt:lpstr>
      <vt:lpstr>Создание благоприятных условий и внедрение экологических занятий, игр, экспериментальной деятельности, оздоровительно-экологических экскурсий и т.д. у детей дошкольного возраста имели свою эффективность. О чем показывают результаты диагностики в конце каждого года.</vt:lpstr>
      <vt:lpstr>Наличие авторских программ и методических разработок</vt:lpstr>
      <vt:lpstr>Результат  проектно – исследовательской или опытно-эксперементальной деятельности</vt:lpstr>
      <vt:lpstr>Слайд 22</vt:lpstr>
      <vt:lpstr>Слайд 23</vt:lpstr>
      <vt:lpstr>Достижения воспитанников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«Танзыбейский детский сад»</dc:title>
  <dc:creator>Татьяна</dc:creator>
  <cp:lastModifiedBy>Наталья</cp:lastModifiedBy>
  <cp:revision>103</cp:revision>
  <dcterms:created xsi:type="dcterms:W3CDTF">2017-04-30T12:13:32Z</dcterms:created>
  <dcterms:modified xsi:type="dcterms:W3CDTF">2017-05-13T07:20:40Z</dcterms:modified>
</cp:coreProperties>
</file>